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4564" r:id="rId1"/>
  </p:sldMasterIdLst>
  <p:notesMasterIdLst>
    <p:notesMasterId r:id="rId16"/>
  </p:notesMasterIdLst>
  <p:handoutMasterIdLst>
    <p:handoutMasterId r:id="rId17"/>
  </p:handoutMasterIdLst>
  <p:sldIdLst>
    <p:sldId id="798" r:id="rId2"/>
    <p:sldId id="799" r:id="rId3"/>
    <p:sldId id="801" r:id="rId4"/>
    <p:sldId id="800" r:id="rId5"/>
    <p:sldId id="802" r:id="rId6"/>
    <p:sldId id="803" r:id="rId7"/>
    <p:sldId id="804" r:id="rId8"/>
    <p:sldId id="806" r:id="rId9"/>
    <p:sldId id="805" r:id="rId10"/>
    <p:sldId id="807" r:id="rId11"/>
    <p:sldId id="808" r:id="rId12"/>
    <p:sldId id="809" r:id="rId13"/>
    <p:sldId id="811" r:id="rId14"/>
    <p:sldId id="810" r:id="rId1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ackie Townsend" initials="JT" lastIdx="54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D7D901"/>
    <a:srgbClr val="ECEE01"/>
    <a:srgbClr val="00C802"/>
    <a:srgbClr val="00FF00"/>
    <a:srgbClr val="000090"/>
    <a:srgbClr val="0000FF"/>
    <a:srgbClr val="FFFF66"/>
    <a:srgbClr val="FFFF00"/>
    <a:srgbClr val="FFDFD7"/>
    <a:srgbClr val="FFC5D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1728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640" y="-104"/>
      </p:cViewPr>
      <p:guideLst>
        <p:guide orient="horz" pos="2160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3013C68-D71C-4A06-9D82-778B32553B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6" y="4416426"/>
            <a:ext cx="5607050" cy="418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D3EAE35-63B2-40DB-B14C-AD9AEFA41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200" y="0"/>
            <a:ext cx="7636933" cy="866928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147510" y="6318262"/>
            <a:ext cx="26367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GW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 Workshop – Linthicum, 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MD</a:t>
            </a:r>
          </a:p>
          <a:p>
            <a:pPr algn="ctr"/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This material is not ITAR-controlled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718193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712" y="0"/>
            <a:ext cx="7636933" cy="866928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718193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0F53A05-329D-DF42-B70A-49B11879B482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3147510" y="6318262"/>
            <a:ext cx="26367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GW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 Workshop – Linthicum, 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MD</a:t>
            </a:r>
          </a:p>
          <a:p>
            <a:pPr algn="ctr"/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This material is not ITAR-controlled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tiff"/><Relationship Id="rId6" Type="http://schemas.openxmlformats.org/officeDocument/2006/relationships/image" Target="../media/image2.pn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2115"/>
            <a:ext cx="8229600" cy="5144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41257"/>
            <a:ext cx="7636933" cy="8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6E2F-92BF-1F42-B9B6-B628B53AC3C5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86000" y="3429000"/>
            <a:ext cx="4572000" cy="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21" name="Picture 20" descr="Program Logo raw.tif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835900" y="96520"/>
            <a:ext cx="1219200" cy="1027430"/>
          </a:xfrm>
          <a:prstGeom prst="rect">
            <a:avLst/>
          </a:prstGeom>
        </p:spPr>
      </p:pic>
      <p:pic>
        <p:nvPicPr>
          <p:cNvPr id="11" name="Picture 18" descr="meatball best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16328" y="476259"/>
            <a:ext cx="718492" cy="631402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 userDrawn="1"/>
        </p:nvCxnSpPr>
        <p:spPr>
          <a:xfrm>
            <a:off x="457200" y="1108184"/>
            <a:ext cx="740664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5" descr="Template_SMD2"/>
          <p:cNvPicPr>
            <a:picLocks noChangeAspect="1" noChangeArrowheads="1"/>
          </p:cNvPicPr>
          <p:nvPr userDrawn="1"/>
        </p:nvPicPr>
        <p:blipFill>
          <a:blip r:embed="rId7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5" r:id="rId1"/>
    <p:sldLayoutId id="2147484566" r:id="rId2"/>
    <p:sldLayoutId id="2147484568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0090"/>
        </a:buClr>
        <a:buFont typeface="Arial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0090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0090"/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009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0090"/>
        </a:buClr>
        <a:buFont typeface="Lucida Grande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14300" y="4067175"/>
            <a:ext cx="438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 defTabSz="339725">
              <a:buFontTx/>
              <a:buChar char="•"/>
            </a:pPr>
            <a:endParaRPr lang="en-US" sz="1400" i="0">
              <a:latin typeface="Arial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585213" y="1966952"/>
            <a:ext cx="7772400" cy="1470025"/>
          </a:xfrm>
        </p:spPr>
        <p:txBody>
          <a:bodyPr/>
          <a:lstStyle/>
          <a:p>
            <a:r>
              <a:rPr lang="en-US" dirty="0" smtClean="0"/>
              <a:t>SGO Low: A LISA-like gravitational wave observatory with four links</a:t>
            </a:r>
            <a:endParaRPr lang="en-US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866588" y="3901141"/>
            <a:ext cx="7709647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Ira Thorpe – NASA/GSFC</a:t>
            </a:r>
          </a:p>
          <a:p>
            <a:r>
              <a:rPr lang="en-US" dirty="0" smtClean="0"/>
              <a:t>For the SGO Core Concept Team</a:t>
            </a:r>
          </a:p>
          <a:p>
            <a:r>
              <a:rPr lang="en-US" dirty="0" smtClean="0"/>
              <a:t>Submitted in Response to NASA RFI #NNH11ZDA019L 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906" y="-72504"/>
            <a:ext cx="7636933" cy="866928"/>
          </a:xfrm>
        </p:spPr>
        <p:txBody>
          <a:bodyPr/>
          <a:lstStyle/>
          <a:p>
            <a:r>
              <a:rPr lang="en-US" dirty="0" smtClean="0"/>
              <a:t>Mission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Launch Stack</a:t>
            </a:r>
          </a:p>
          <a:p>
            <a:pPr lvl="1"/>
            <a:r>
              <a:rPr lang="en-US" dirty="0" smtClean="0"/>
              <a:t>Each SC mates with propulsion module</a:t>
            </a:r>
          </a:p>
          <a:p>
            <a:pPr lvl="1"/>
            <a:r>
              <a:rPr lang="en-US" dirty="0" smtClean="0"/>
              <a:t>Four SC/PM pairs stack in fairing</a:t>
            </a:r>
          </a:p>
          <a:p>
            <a:pPr lvl="1"/>
            <a:r>
              <a:rPr lang="en-US" dirty="0" smtClean="0"/>
              <a:t>Total wet stack mass of ~4300kg</a:t>
            </a:r>
          </a:p>
          <a:p>
            <a:r>
              <a:rPr lang="en-US" dirty="0" smtClean="0"/>
              <a:t>Launch Vehicle Possibilities</a:t>
            </a:r>
          </a:p>
          <a:p>
            <a:pPr lvl="1"/>
            <a:r>
              <a:rPr lang="en-US" dirty="0" smtClean="0"/>
              <a:t>Atlas V (531), 650kg margin</a:t>
            </a:r>
          </a:p>
          <a:p>
            <a:pPr lvl="1"/>
            <a:r>
              <a:rPr lang="en-US" dirty="0" smtClean="0"/>
              <a:t>Falcon 9 Heavy, 9200kg margin. Shared launch?</a:t>
            </a:r>
          </a:p>
          <a:p>
            <a:r>
              <a:rPr lang="en-US" dirty="0" smtClean="0"/>
              <a:t>Trajectory: </a:t>
            </a:r>
          </a:p>
          <a:p>
            <a:pPr lvl="1"/>
            <a:r>
              <a:rPr lang="en-US" dirty="0" smtClean="0"/>
              <a:t>Direct insertion into drift-away</a:t>
            </a:r>
          </a:p>
          <a:p>
            <a:pPr lvl="1"/>
            <a:r>
              <a:rPr lang="en-US" dirty="0" smtClean="0"/>
              <a:t>Total </a:t>
            </a:r>
            <a:r>
              <a:rPr lang="en-US" dirty="0" err="1" smtClean="0"/>
              <a:t>Δv</a:t>
            </a:r>
            <a:r>
              <a:rPr lang="en-US" dirty="0" smtClean="0"/>
              <a:t> ~ 130m/s</a:t>
            </a:r>
          </a:p>
          <a:p>
            <a:r>
              <a:rPr lang="en-US" dirty="0" smtClean="0"/>
              <a:t>Orbit Stability</a:t>
            </a:r>
          </a:p>
          <a:p>
            <a:pPr lvl="1"/>
            <a:r>
              <a:rPr lang="en-US" dirty="0" smtClean="0"/>
              <a:t>ΔL/L ~ 0.6%, Doppler ~ 2 MHz, interior angle variation ~ 0.6</a:t>
            </a:r>
            <a:r>
              <a:rPr lang="en-US" baseline="30000" dirty="0" smtClean="0"/>
              <a:t>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7861E-DED5-DD4C-9666-0568AE8FFF16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-102387"/>
            <a:ext cx="7636933" cy="866928"/>
          </a:xfrm>
        </p:spPr>
        <p:txBody>
          <a:bodyPr/>
          <a:lstStyle/>
          <a:p>
            <a:r>
              <a:rPr lang="en-US" dirty="0" smtClean="0"/>
              <a:t>Cost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115"/>
            <a:ext cx="4069976" cy="4913767"/>
          </a:xfrm>
        </p:spPr>
        <p:txBody>
          <a:bodyPr/>
          <a:lstStyle/>
          <a:p>
            <a:r>
              <a:rPr lang="en-US" dirty="0" smtClean="0"/>
              <a:t>Basis</a:t>
            </a:r>
          </a:p>
          <a:p>
            <a:pPr lvl="1"/>
            <a:r>
              <a:rPr lang="en-US" dirty="0" smtClean="0"/>
              <a:t>LISA Project costs from multiple epochs</a:t>
            </a:r>
          </a:p>
          <a:p>
            <a:pPr lvl="1"/>
            <a:r>
              <a:rPr lang="en-US" dirty="0" smtClean="0"/>
              <a:t>LISA Pathfinder development costs</a:t>
            </a:r>
          </a:p>
          <a:p>
            <a:pPr lvl="1"/>
            <a:r>
              <a:rPr lang="en-US" dirty="0" smtClean="0"/>
              <a:t>LV cost data</a:t>
            </a:r>
          </a:p>
          <a:p>
            <a:pPr lvl="1"/>
            <a:r>
              <a:rPr lang="en-US" dirty="0" smtClean="0"/>
              <a:t>70% success probability and 20% reserves</a:t>
            </a:r>
          </a:p>
          <a:p>
            <a:pPr lvl="1"/>
            <a:r>
              <a:rPr lang="en-US" dirty="0" smtClean="0"/>
              <a:t>Credit taken for non-recurring engineering costs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429" y="1464235"/>
            <a:ext cx="4087667" cy="1949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9882" y="5558118"/>
            <a:ext cx="6932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ROM Cost Estimate: $1.41B (FY12)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E6D92-7F03-1042-9DEA-7D85DBEC579A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906" y="-72505"/>
            <a:ext cx="7636933" cy="866928"/>
          </a:xfrm>
        </p:spPr>
        <p:txBody>
          <a:bodyPr/>
          <a:lstStyle/>
          <a:p>
            <a:r>
              <a:rPr lang="en-US" dirty="0" smtClean="0"/>
              <a:t>Schedule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29768" y="2756647"/>
          <a:ext cx="6096000" cy="25958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Duration (months)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transfer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commissioning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Science ops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8D4D3-B925-5240-83A4-5B250545CB96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12116"/>
            <a:ext cx="7625976" cy="1462356"/>
          </a:xfrm>
        </p:spPr>
        <p:txBody>
          <a:bodyPr>
            <a:normAutofit fontScale="85000" lnSpcReduction="20000"/>
          </a:bodyPr>
          <a:lstStyle/>
          <a:p>
            <a:r>
              <a:rPr lang="en-US" b="0" dirty="0" smtClean="0"/>
              <a:t>Schedule based on LISA project schedule with some savings during I&amp;T and operations</a:t>
            </a:r>
          </a:p>
          <a:p>
            <a:r>
              <a:rPr lang="en-US" b="0" dirty="0" smtClean="0"/>
              <a:t>9 years pre-launch, 22 months transfer </a:t>
            </a:r>
            <a:r>
              <a:rPr lang="en-US" b="0" smtClean="0"/>
              <a:t>&amp; commissioning, </a:t>
            </a:r>
            <a:r>
              <a:rPr lang="en-US" b="0" dirty="0" smtClean="0"/>
              <a:t>2 years operations</a:t>
            </a:r>
          </a:p>
          <a:p>
            <a:r>
              <a:rPr lang="en-US" b="0" dirty="0" smtClean="0"/>
              <a:t>Extended mission limited by constellation stability &amp; communication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dirty="0" smtClean="0"/>
              <a:t>The SGO Low concept addresses 2 of the 3 science priorities for space-based gravitational wave detection identified in the NWNH report.</a:t>
            </a:r>
          </a:p>
          <a:p>
            <a:r>
              <a:rPr lang="en-US" b="0" dirty="0" smtClean="0"/>
              <a:t>Low technical risk due to heritage from LISA Pathfinder and past LISA technology development and risk-reduction activities.</a:t>
            </a:r>
          </a:p>
          <a:p>
            <a:r>
              <a:rPr lang="en-US" b="0" dirty="0" smtClean="0"/>
              <a:t>No cost savings relative to SGO Mid despite moderate loss of science performance</a:t>
            </a:r>
          </a:p>
          <a:p>
            <a:r>
              <a:rPr lang="en-US" b="0" dirty="0" smtClean="0"/>
              <a:t>Small cost savings relative to SGO High with significant loss of science performance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318" y="181492"/>
            <a:ext cx="7636933" cy="866928"/>
          </a:xfrm>
        </p:spPr>
        <p:txBody>
          <a:bodyPr/>
          <a:lstStyle/>
          <a:p>
            <a:r>
              <a:rPr lang="en-US" dirty="0" smtClean="0"/>
              <a:t>SGO Core Concept Team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b="49896"/>
          <a:stretch>
            <a:fillRect/>
          </a:stretch>
        </p:blipFill>
        <p:spPr>
          <a:xfrm>
            <a:off x="894603" y="1760070"/>
            <a:ext cx="3619500" cy="35888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49937"/>
          <a:stretch>
            <a:fillRect/>
          </a:stretch>
        </p:blipFill>
        <p:spPr>
          <a:xfrm>
            <a:off x="4871944" y="2106706"/>
            <a:ext cx="3619500" cy="35858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95202"/>
          <a:stretch>
            <a:fillRect/>
          </a:stretch>
        </p:blipFill>
        <p:spPr>
          <a:xfrm>
            <a:off x="4901824" y="1748116"/>
            <a:ext cx="3619500" cy="34364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DFF97-6FFF-3343-AAED-CF432B7334E4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1129553" y="0"/>
            <a:ext cx="2501153" cy="866928"/>
          </a:xfrm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idx="1"/>
          </p:nvPr>
        </p:nvSpPr>
        <p:spPr>
          <a:xfrm>
            <a:off x="457200" y="1212115"/>
            <a:ext cx="8229600" cy="3105885"/>
          </a:xfrm>
        </p:spPr>
        <p:txBody>
          <a:bodyPr>
            <a:normAutofit/>
          </a:bodyPr>
          <a:lstStyle/>
          <a:p>
            <a:r>
              <a:rPr lang="en-US" sz="2000" b="0" dirty="0" smtClean="0">
                <a:latin typeface="Helvetica"/>
                <a:cs typeface="Helvetica"/>
              </a:rPr>
              <a:t>Design Goal: Reduce LISA measurement concept to minimum four-link design while retaining primary science targets.</a:t>
            </a:r>
          </a:p>
          <a:p>
            <a:r>
              <a:rPr lang="en-US" sz="2000" b="0" dirty="0" smtClean="0">
                <a:latin typeface="Helvetica"/>
                <a:cs typeface="Helvetica"/>
              </a:rPr>
              <a:t>Architecture: Four “identical” SC in 1Gm triangle, each with one payload assembly</a:t>
            </a:r>
          </a:p>
          <a:p>
            <a:r>
              <a:rPr lang="en-US" sz="2000" b="0" dirty="0" smtClean="0">
                <a:latin typeface="Helvetica"/>
                <a:cs typeface="Helvetica"/>
              </a:rPr>
              <a:t>Two “corner” SC compare laser phase via 10km free-space link</a:t>
            </a:r>
            <a:endParaRPr lang="en-US" sz="2000" b="0" dirty="0">
              <a:latin typeface="Helvetica"/>
              <a:cs typeface="Helvetica"/>
            </a:endParaRPr>
          </a:p>
        </p:txBody>
      </p:sp>
      <p:pic>
        <p:nvPicPr>
          <p:cNvPr id="18" name="Picture 17" descr="SGOlow-sti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36" y="3300929"/>
            <a:ext cx="4984484" cy="2466365"/>
          </a:xfrm>
          <a:prstGeom prst="rect">
            <a:avLst/>
          </a:prstGeom>
        </p:spPr>
      </p:pic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9C16-D803-1A44-AB3A-775364619327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260" y="0"/>
            <a:ext cx="3711388" cy="866928"/>
          </a:xfrm>
        </p:spPr>
        <p:txBody>
          <a:bodyPr/>
          <a:lstStyle/>
          <a:p>
            <a:r>
              <a:rPr lang="en-US" dirty="0" smtClean="0"/>
              <a:t>Design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116"/>
            <a:ext cx="8229600" cy="2818018"/>
          </a:xfrm>
        </p:spPr>
        <p:txBody>
          <a:bodyPr/>
          <a:lstStyle/>
          <a:p>
            <a:r>
              <a:rPr lang="en-US" b="0" dirty="0" smtClean="0"/>
              <a:t>Arm Length: 1Gm</a:t>
            </a:r>
          </a:p>
          <a:p>
            <a:r>
              <a:rPr lang="en-US" b="0" dirty="0" smtClean="0"/>
              <a:t>Opening Angle: 60</a:t>
            </a:r>
            <a:r>
              <a:rPr lang="en-US" b="0" baseline="30000" dirty="0" smtClean="0"/>
              <a:t>o</a:t>
            </a:r>
          </a:p>
          <a:p>
            <a:r>
              <a:rPr lang="en-US" b="0" dirty="0" smtClean="0"/>
              <a:t>Orbit: Heliocentric drift-away at ~9</a:t>
            </a:r>
            <a:r>
              <a:rPr lang="en-US" b="0" baseline="30000" dirty="0" smtClean="0"/>
              <a:t>o</a:t>
            </a:r>
            <a:r>
              <a:rPr lang="en-US" b="0" dirty="0" smtClean="0"/>
              <a:t> behind Earth</a:t>
            </a:r>
          </a:p>
          <a:p>
            <a:r>
              <a:rPr lang="en-US" b="0" dirty="0" smtClean="0"/>
              <a:t>Displacement sensitivity: 18x10</a:t>
            </a:r>
            <a:r>
              <a:rPr lang="en-US" b="0" baseline="30000" dirty="0" smtClean="0"/>
              <a:t>-12</a:t>
            </a:r>
            <a:r>
              <a:rPr lang="en-US" b="0" dirty="0" smtClean="0"/>
              <a:t> m/Hz</a:t>
            </a:r>
            <a:r>
              <a:rPr lang="en-US" b="0" baseline="30000" dirty="0" smtClean="0"/>
              <a:t>1/2</a:t>
            </a:r>
          </a:p>
          <a:p>
            <a:r>
              <a:rPr lang="en-US" b="0" dirty="0" smtClean="0"/>
              <a:t>Residual Acceleration Noise: 3x10-15 m/s</a:t>
            </a:r>
            <a:r>
              <a:rPr lang="en-US" b="0" baseline="30000" dirty="0" smtClean="0"/>
              <a:t>2</a:t>
            </a:r>
            <a:r>
              <a:rPr lang="en-US" b="0" dirty="0" smtClean="0"/>
              <a:t>/Hz</a:t>
            </a:r>
            <a:r>
              <a:rPr lang="en-US" b="0" baseline="30000" dirty="0" smtClean="0"/>
              <a:t>1/2</a:t>
            </a:r>
          </a:p>
          <a:p>
            <a:r>
              <a:rPr lang="en-US" b="0" dirty="0" smtClean="0"/>
              <a:t>Science Operations Duration: 2 years</a:t>
            </a:r>
          </a:p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C8996-42A2-8745-8BD7-7C1AD31A6224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376" y="0"/>
            <a:ext cx="7636933" cy="866928"/>
          </a:xfrm>
        </p:spPr>
        <p:txBody>
          <a:bodyPr/>
          <a:lstStyle/>
          <a:p>
            <a:r>
              <a:rPr lang="en-US" dirty="0" smtClean="0"/>
              <a:t>Projected Sensitivity</a:t>
            </a:r>
            <a:endParaRPr lang="en-US" dirty="0"/>
          </a:p>
        </p:txBody>
      </p:sp>
      <p:pic>
        <p:nvPicPr>
          <p:cNvPr id="4" name="Content Placeholder 3" descr="sgo-low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600" t="6117" r="-5600"/>
          <a:stretch>
            <a:fillRect/>
          </a:stretch>
        </p:blipFill>
        <p:spPr>
          <a:xfrm>
            <a:off x="1414630" y="2734235"/>
            <a:ext cx="6339837" cy="3720534"/>
          </a:xfrm>
        </p:spPr>
      </p:pic>
      <p:sp>
        <p:nvSpPr>
          <p:cNvPr id="5" name="Content Placeholder 16"/>
          <p:cNvSpPr txBox="1">
            <a:spLocks/>
          </p:cNvSpPr>
          <p:nvPr/>
        </p:nvSpPr>
        <p:spPr>
          <a:xfrm>
            <a:off x="457200" y="1212115"/>
            <a:ext cx="8253506" cy="22990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lang="en-US" dirty="0" smtClean="0">
                <a:latin typeface="Helvetica"/>
                <a:ea typeface="+mn-ea"/>
                <a:cs typeface="Helvetica"/>
              </a:rPr>
              <a:t>Above ~30mHz, sensitivity is equal or better than SGO High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Below ~10mHz,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lang="en-US" dirty="0" smtClean="0">
                <a:latin typeface="Helvetica"/>
                <a:ea typeface="+mn-ea"/>
                <a:cs typeface="Helvetica"/>
              </a:rPr>
              <a:t>instrumental sensitivity is ~10x worse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No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significant contribution from galactic foreground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lang="en-US" baseline="0" dirty="0" smtClean="0">
                <a:latin typeface="Helvetica"/>
                <a:ea typeface="+mn-ea"/>
                <a:cs typeface="Helvetica"/>
              </a:rPr>
              <a:t>Sensitive</a:t>
            </a:r>
            <a:r>
              <a:rPr lang="en-US" dirty="0" smtClean="0">
                <a:latin typeface="Helvetica"/>
                <a:ea typeface="+mn-ea"/>
                <a:cs typeface="Helvetica"/>
              </a:rPr>
              <a:t> to all three classes of LISA astrophysical sources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68D10-8819-5742-BED4-754EE1FDD292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259" y="0"/>
            <a:ext cx="7636933" cy="866928"/>
          </a:xfrm>
        </p:spPr>
        <p:txBody>
          <a:bodyPr/>
          <a:lstStyle/>
          <a:p>
            <a:r>
              <a:rPr lang="en-US" dirty="0" smtClean="0"/>
              <a:t>Measurement Performance</a:t>
            </a:r>
            <a:endParaRPr lang="en-US" dirty="0"/>
          </a:p>
        </p:txBody>
      </p:sp>
      <p:pic>
        <p:nvPicPr>
          <p:cNvPr id="4" name="Content Placeholder 3" descr="gw_rfi_table_lo_JIT.png"/>
          <p:cNvPicPr>
            <a:picLocks noGrp="1" noChangeAspect="1"/>
          </p:cNvPicPr>
          <p:nvPr>
            <p:ph idx="1"/>
          </p:nvPr>
        </p:nvPicPr>
        <p:blipFill>
          <a:blip r:embed="rId2"/>
          <a:srcRect l="8649" t="12453" r="5641" b="12032"/>
          <a:stretch>
            <a:fillRect/>
          </a:stretch>
        </p:blipFill>
        <p:spPr>
          <a:xfrm>
            <a:off x="4600734" y="1210235"/>
            <a:ext cx="4543266" cy="5180917"/>
          </a:xfrm>
        </p:spPr>
      </p:pic>
      <p:sp>
        <p:nvSpPr>
          <p:cNvPr id="5" name="Content Placeholder 16"/>
          <p:cNvSpPr txBox="1">
            <a:spLocks/>
          </p:cNvSpPr>
          <p:nvPr/>
        </p:nvSpPr>
        <p:spPr>
          <a:xfrm>
            <a:off x="457200" y="1271879"/>
            <a:ext cx="4682565" cy="4943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lang="en-US" dirty="0" smtClean="0">
                <a:latin typeface="Helvetica"/>
                <a:ea typeface="+mn-ea"/>
                <a:cs typeface="Helvetica"/>
              </a:rPr>
              <a:t>Massive Black Hole Binaries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Detect ~12/yr with SNR ~ 100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median </a:t>
            </a:r>
            <a:r>
              <a:rPr lang="en-US" dirty="0" err="1" smtClean="0">
                <a:latin typeface="Helvetica"/>
                <a:ea typeface="+mn-ea"/>
                <a:cs typeface="Helvetica"/>
              </a:rPr>
              <a:t>z</a:t>
            </a:r>
            <a:r>
              <a:rPr lang="en-US" dirty="0" smtClean="0">
                <a:latin typeface="Helvetica"/>
                <a:ea typeface="+mn-ea"/>
                <a:cs typeface="Helvetica"/>
              </a:rPr>
              <a:t> ~ 5, max </a:t>
            </a:r>
            <a:r>
              <a:rPr lang="en-US" dirty="0" err="1" smtClean="0">
                <a:latin typeface="Helvetica"/>
                <a:ea typeface="+mn-ea"/>
                <a:cs typeface="Helvetica"/>
              </a:rPr>
              <a:t>z</a:t>
            </a:r>
            <a:r>
              <a:rPr lang="en-US" dirty="0" smtClean="0">
                <a:latin typeface="Helvetica"/>
                <a:ea typeface="+mn-ea"/>
                <a:cs typeface="Helvetica"/>
              </a:rPr>
              <a:t> ~ 12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Masses/spins ~ few %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Distance ~ 20%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Sky Location ~ 80deg</a:t>
            </a:r>
            <a:r>
              <a:rPr lang="en-US" baseline="30000" dirty="0" smtClean="0">
                <a:latin typeface="Helvetica"/>
                <a:ea typeface="+mn-ea"/>
                <a:cs typeface="Helvetica"/>
              </a:rPr>
              <a:t>2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Extreme Mass Ratio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Inspirals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Detect ~20/yr @ </a:t>
            </a:r>
            <a:r>
              <a:rPr lang="en-US" dirty="0" err="1" smtClean="0">
                <a:latin typeface="Helvetica"/>
                <a:ea typeface="+mn-ea"/>
                <a:cs typeface="Helvetica"/>
              </a:rPr>
              <a:t>z</a:t>
            </a:r>
            <a:r>
              <a:rPr lang="en-US" dirty="0" smtClean="0">
                <a:latin typeface="Helvetica"/>
                <a:ea typeface="+mn-ea"/>
                <a:cs typeface="Helvetica"/>
              </a:rPr>
              <a:t> &lt; 0.15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dirty="0" smtClean="0">
                <a:latin typeface="Helvetica"/>
                <a:ea typeface="+mn-ea"/>
                <a:cs typeface="Helvetica"/>
              </a:rPr>
              <a:t>Masses/Spins ~ 10</a:t>
            </a:r>
            <a:r>
              <a:rPr lang="en-US" baseline="30000" dirty="0" smtClean="0">
                <a:latin typeface="Helvetica"/>
                <a:ea typeface="+mn-ea"/>
                <a:cs typeface="Helvetica"/>
              </a:rPr>
              <a:t>-4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Galactic Binaries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~2x10</a:t>
            </a:r>
            <a:r>
              <a:rPr kumimoji="0" lang="en-US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3</a:t>
            </a:r>
            <a:r>
              <a:rPr kumimoji="0" lang="en-US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 </a:t>
            </a:r>
            <a:r>
              <a:rPr lang="en-US" noProof="0" dirty="0" smtClean="0">
                <a:latin typeface="Helvetica"/>
                <a:ea typeface="+mn-ea"/>
                <a:cs typeface="Helvetica"/>
              </a:rPr>
              <a:t>resolved sources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kumimoji="0" lang="en-US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elvetica"/>
                <a:ea typeface="+mn-ea"/>
                <a:cs typeface="Helvetica"/>
              </a:rPr>
              <a:t>7 verification binaries</a:t>
            </a:r>
          </a:p>
          <a:p>
            <a:pPr marL="800100" lvl="1" indent="-342900" defTabSz="457200" fontAlgn="auto">
              <a:spcBef>
                <a:spcPct val="20000"/>
              </a:spcBef>
              <a:spcAft>
                <a:spcPts val="0"/>
              </a:spcAft>
              <a:buClr>
                <a:srgbClr val="000090"/>
              </a:buClr>
              <a:buFont typeface="Arial"/>
              <a:buChar char="•"/>
            </a:pPr>
            <a:r>
              <a:rPr lang="en-US" noProof="0" dirty="0" smtClean="0">
                <a:latin typeface="Helvetica"/>
                <a:ea typeface="+mn-ea"/>
                <a:cs typeface="Helvetica"/>
              </a:rPr>
              <a:t>Sky location ~ few deg</a:t>
            </a: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elvetica"/>
              <a:ea typeface="+mn-ea"/>
              <a:cs typeface="Helvetica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E66E8-4F1D-7D4A-BDA4-AD9449B71F0F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0493" y="-27681"/>
            <a:ext cx="7636933" cy="866928"/>
          </a:xfrm>
        </p:spPr>
        <p:txBody>
          <a:bodyPr/>
          <a:lstStyle/>
          <a:p>
            <a:r>
              <a:rPr lang="en-US" dirty="0" smtClean="0"/>
              <a:t>Science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0" i="1" dirty="0" smtClean="0">
                <a:solidFill>
                  <a:srgbClr val="D7D901"/>
                </a:solidFill>
              </a:rPr>
              <a:t>Understand the formation of massive black holes</a:t>
            </a:r>
          </a:p>
          <a:p>
            <a:pPr lvl="1"/>
            <a:r>
              <a:rPr lang="en-US" dirty="0" smtClean="0"/>
              <a:t>Not likely to directly detect seed BH</a:t>
            </a:r>
          </a:p>
          <a:p>
            <a:pPr lvl="1"/>
            <a:r>
              <a:rPr lang="en-US" b="0" dirty="0" smtClean="0"/>
              <a:t>May constrain seed population </a:t>
            </a:r>
            <a:r>
              <a:rPr lang="en-US" dirty="0" smtClean="0"/>
              <a:t>by observing their progeny</a:t>
            </a:r>
          </a:p>
          <a:p>
            <a:r>
              <a:rPr lang="en-US" i="1" dirty="0" smtClean="0">
                <a:solidFill>
                  <a:srgbClr val="D7D901"/>
                </a:solidFill>
              </a:rPr>
              <a:t>Trace the growth and merger history of massive black holes and their host </a:t>
            </a:r>
            <a:r>
              <a:rPr lang="en-US" i="1" dirty="0" smtClean="0">
                <a:solidFill>
                  <a:srgbClr val="D7D901"/>
                </a:solidFill>
              </a:rPr>
              <a:t>galaxy (NWNH)</a:t>
            </a:r>
          </a:p>
          <a:p>
            <a:pPr lvl="1"/>
            <a:r>
              <a:rPr lang="en-US" dirty="0" smtClean="0"/>
              <a:t>By measuring mass/spin and rough </a:t>
            </a:r>
            <a:r>
              <a:rPr lang="en-US" dirty="0" err="1" smtClean="0"/>
              <a:t>redshift</a:t>
            </a:r>
            <a:r>
              <a:rPr lang="en-US" dirty="0" smtClean="0"/>
              <a:t> of MBH mergers, BH growth is traced</a:t>
            </a:r>
          </a:p>
          <a:p>
            <a:pPr lvl="1"/>
            <a:r>
              <a:rPr lang="en-US" dirty="0" err="1" smtClean="0"/>
              <a:t>EMRI’s</a:t>
            </a:r>
            <a:r>
              <a:rPr lang="en-US" dirty="0" smtClean="0"/>
              <a:t> give very precise measurements in local universe</a:t>
            </a:r>
          </a:p>
          <a:p>
            <a:pPr lvl="1"/>
            <a:r>
              <a:rPr lang="en-US" dirty="0" smtClean="0"/>
              <a:t>Sky localization insufficient for identifying host galaxy</a:t>
            </a:r>
          </a:p>
          <a:p>
            <a:r>
              <a:rPr lang="en-US" b="0" i="1" dirty="0" smtClean="0">
                <a:solidFill>
                  <a:srgbClr val="00C802"/>
                </a:solidFill>
              </a:rPr>
              <a:t>Explore stellar populations and dynamics in galactic nuclei</a:t>
            </a:r>
            <a:endParaRPr lang="en-US" b="0" dirty="0" smtClean="0">
              <a:solidFill>
                <a:srgbClr val="00C802"/>
              </a:solidFill>
            </a:endParaRPr>
          </a:p>
          <a:p>
            <a:pPr lvl="1"/>
            <a:r>
              <a:rPr lang="en-US" dirty="0" smtClean="0"/>
              <a:t>EMRI events help characterize immediate environments of MBH in the local universe</a:t>
            </a:r>
          </a:p>
          <a:p>
            <a:pPr lvl="1"/>
            <a:r>
              <a:rPr lang="en-US" b="0" dirty="0" smtClean="0"/>
              <a:t>Some risk that no </a:t>
            </a:r>
            <a:r>
              <a:rPr lang="en-US" b="0" dirty="0" err="1" smtClean="0"/>
              <a:t>EMRI’s</a:t>
            </a:r>
            <a:r>
              <a:rPr lang="en-US" b="0" dirty="0" smtClean="0"/>
              <a:t> are detected if pessimistic event rate estimates are assumed</a:t>
            </a:r>
          </a:p>
          <a:p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B5838-7156-BD40-A78D-AA1E9D5266BE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-119528"/>
            <a:ext cx="7636933" cy="866928"/>
          </a:xfrm>
        </p:spPr>
        <p:txBody>
          <a:bodyPr/>
          <a:lstStyle/>
          <a:p>
            <a:r>
              <a:rPr lang="en-US" dirty="0" smtClean="0"/>
              <a:t>Science Performance - Continued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0" i="1" dirty="0" smtClean="0">
                <a:solidFill>
                  <a:srgbClr val="00C802"/>
                </a:solidFill>
              </a:rPr>
              <a:t>Survey compact stellar-mass binaries and study the structure of the galaxy</a:t>
            </a:r>
          </a:p>
          <a:p>
            <a:pPr lvl="1"/>
            <a:r>
              <a:rPr lang="en-US" dirty="0" smtClean="0"/>
              <a:t>Few thousand individual binaries with measured mass &amp; spin will provide information on the demographics of compact objects in the Milky Way. </a:t>
            </a:r>
          </a:p>
          <a:p>
            <a:r>
              <a:rPr lang="en-US" b="0" i="1" dirty="0" smtClean="0">
                <a:solidFill>
                  <a:srgbClr val="00C802"/>
                </a:solidFill>
              </a:rPr>
              <a:t>Confront General Relativity with observations</a:t>
            </a:r>
          </a:p>
          <a:p>
            <a:pPr lvl="1"/>
            <a:r>
              <a:rPr lang="en-US" dirty="0" smtClean="0"/>
              <a:t>Compare MBH waveforms with numerical relativity</a:t>
            </a:r>
          </a:p>
          <a:p>
            <a:pPr lvl="1"/>
            <a:r>
              <a:rPr lang="en-US" b="1" dirty="0" smtClean="0"/>
              <a:t>Map </a:t>
            </a:r>
            <a:r>
              <a:rPr lang="en-US" b="1" dirty="0" err="1" smtClean="0"/>
              <a:t>spacetime</a:t>
            </a:r>
            <a:r>
              <a:rPr lang="en-US" b="1" dirty="0" smtClean="0"/>
              <a:t> of individual MBH with EMRI and compare to Kerr </a:t>
            </a:r>
            <a:r>
              <a:rPr lang="en-US" b="1" dirty="0" smtClean="0"/>
              <a:t>solution (NWNH)</a:t>
            </a:r>
          </a:p>
          <a:p>
            <a:pPr lvl="1"/>
            <a:r>
              <a:rPr lang="en-US" dirty="0" smtClean="0"/>
              <a:t>Compare EM and GW observations of galactic binaries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Probe new physics and cosmology, and search for </a:t>
            </a:r>
            <a:r>
              <a:rPr lang="en-US" i="1" dirty="0" err="1" smtClean="0">
                <a:solidFill>
                  <a:srgbClr val="FF0000"/>
                </a:solidFill>
              </a:rPr>
              <a:t>unforseen</a:t>
            </a:r>
            <a:r>
              <a:rPr lang="en-US" i="1" dirty="0" smtClean="0">
                <a:solidFill>
                  <a:srgbClr val="FF0000"/>
                </a:solidFill>
              </a:rPr>
              <a:t> sources of gravitational </a:t>
            </a:r>
            <a:r>
              <a:rPr lang="en-US" i="1" dirty="0" smtClean="0">
                <a:solidFill>
                  <a:srgbClr val="FF0000"/>
                </a:solidFill>
              </a:rPr>
              <a:t>waves (NWNH)</a:t>
            </a:r>
          </a:p>
          <a:p>
            <a:pPr lvl="1"/>
            <a:r>
              <a:rPr lang="en-US" dirty="0" smtClean="0"/>
              <a:t>Limited by four-link design, which does not allow cross-checks</a:t>
            </a:r>
            <a:endParaRPr lang="en-US" b="0" dirty="0" smtClean="0"/>
          </a:p>
          <a:p>
            <a:endParaRPr lang="en-US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A4DDA-8E6E-8941-AFA4-96390879A358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9435" y="-149410"/>
            <a:ext cx="7636933" cy="866928"/>
          </a:xfrm>
        </p:spPr>
        <p:txBody>
          <a:bodyPr/>
          <a:lstStyle/>
          <a:p>
            <a:r>
              <a:rPr lang="en-US" dirty="0" smtClean="0"/>
              <a:t>Instrument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Simplifications from SGO High / LISA</a:t>
            </a:r>
          </a:p>
          <a:p>
            <a:pPr lvl="1"/>
            <a:r>
              <a:rPr lang="en-US" dirty="0" smtClean="0"/>
              <a:t>Single GRS per SC, 12-DOF control system</a:t>
            </a:r>
          </a:p>
          <a:p>
            <a:pPr lvl="1"/>
            <a:r>
              <a:rPr lang="en-US" dirty="0" smtClean="0"/>
              <a:t>No Optical Assembly Tracking Mechanism</a:t>
            </a:r>
          </a:p>
          <a:p>
            <a:pPr lvl="1"/>
            <a:r>
              <a:rPr lang="en-US" dirty="0" smtClean="0"/>
              <a:t>Reduced laser power (0.7W)</a:t>
            </a:r>
          </a:p>
          <a:p>
            <a:pPr lvl="1"/>
            <a:r>
              <a:rPr lang="en-US" dirty="0" smtClean="0"/>
              <a:t>Reduced telescope size (25 cm)</a:t>
            </a:r>
          </a:p>
          <a:p>
            <a:pPr lvl="1"/>
            <a:r>
              <a:rPr lang="en-US" dirty="0" smtClean="0"/>
              <a:t>No on-board frequency reference (arm-locking)</a:t>
            </a:r>
          </a:p>
          <a:p>
            <a:pPr lvl="1"/>
            <a:r>
              <a:rPr lang="en-US" dirty="0" smtClean="0"/>
              <a:t>UV-LED charge control</a:t>
            </a:r>
          </a:p>
          <a:p>
            <a:pPr lvl="1"/>
            <a:r>
              <a:rPr lang="en-US" dirty="0" smtClean="0"/>
              <a:t>Reduced point-ahead angle and angle rate</a:t>
            </a:r>
          </a:p>
          <a:p>
            <a:pPr lvl="1"/>
            <a:r>
              <a:rPr lang="en-US" dirty="0" smtClean="0"/>
              <a:t>Reduced component count</a:t>
            </a:r>
          </a:p>
          <a:p>
            <a:r>
              <a:rPr lang="en-US" dirty="0" smtClean="0"/>
              <a:t>Additional Components</a:t>
            </a:r>
          </a:p>
          <a:p>
            <a:pPr lvl="1"/>
            <a:r>
              <a:rPr lang="en-US" dirty="0" smtClean="0"/>
              <a:t>8 cm back-link telescope with tip/tilt control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B86BC-E44F-5C4C-8679-89AADE1C7B41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4377" y="-132268"/>
            <a:ext cx="7636933" cy="866928"/>
          </a:xfrm>
        </p:spPr>
        <p:txBody>
          <a:bodyPr/>
          <a:lstStyle/>
          <a:p>
            <a:r>
              <a:rPr lang="en-US" dirty="0" smtClean="0"/>
              <a:t>Spacecraft Design</a:t>
            </a:r>
            <a:endParaRPr lang="en-US" dirty="0"/>
          </a:p>
        </p:txBody>
      </p:sp>
      <p:pic>
        <p:nvPicPr>
          <p:cNvPr id="4" name="Content Placeholder 3" descr="SGOlow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6240" r="-26240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ED595-4376-BD4B-8290-4324F19DE788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27532</TotalTime>
  <Words>817</Words>
  <Application>Microsoft Macintosh PowerPoint</Application>
  <PresentationFormat>On-screen Show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SGO Low: A LISA-like gravitational wave observatory with four links</vt:lpstr>
      <vt:lpstr>Overview</vt:lpstr>
      <vt:lpstr>Design Parameters</vt:lpstr>
      <vt:lpstr>Projected Sensitivity</vt:lpstr>
      <vt:lpstr>Measurement Performance</vt:lpstr>
      <vt:lpstr>Science Performance</vt:lpstr>
      <vt:lpstr>Science Performance - Continued</vt:lpstr>
      <vt:lpstr>Instrument Design</vt:lpstr>
      <vt:lpstr>Spacecraft Design</vt:lpstr>
      <vt:lpstr>Mission Design</vt:lpstr>
      <vt:lpstr>Cost Estimate</vt:lpstr>
      <vt:lpstr>Schedule</vt:lpstr>
      <vt:lpstr>Summary</vt:lpstr>
      <vt:lpstr>SGO Core Concept Team</vt:lpstr>
    </vt:vector>
  </TitlesOfParts>
  <Company>J. Keith Kalinowski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HSTP Objectives Post-SM4</dc:title>
  <dc:creator>J. Keith Kalinowski</dc:creator>
  <cp:lastModifiedBy>James Ira Thorpe</cp:lastModifiedBy>
  <cp:revision>870</cp:revision>
  <cp:lastPrinted>2010-04-01T18:22:42Z</cp:lastPrinted>
  <dcterms:created xsi:type="dcterms:W3CDTF">2011-12-19T16:10:08Z</dcterms:created>
  <dcterms:modified xsi:type="dcterms:W3CDTF">2011-12-19T19:40:52Z</dcterms:modified>
</cp:coreProperties>
</file>